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228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51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986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474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76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850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73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208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183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1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5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54A4-8AF1-4B68-B84D-B1FF1E5ECED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76FC-8441-4389-B34A-CE13CAE658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70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E379-BD6C-4C85-B55F-F36A46AF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A young man’s thoughts before June 16</a:t>
            </a:r>
            <a:endParaRPr lang="en-ZA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C0D8A-3B15-418C-821C-9F1DBED7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893188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BY FHAZEL JOHENNESSE</a:t>
            </a:r>
          </a:p>
          <a:p>
            <a:pPr algn="l"/>
            <a:endParaRPr lang="en-GB" sz="2000" dirty="0">
              <a:latin typeface="Arial Nova Cond" panose="020B0604020202020204" pitchFamily="34" charset="0"/>
            </a:endParaRPr>
          </a:p>
          <a:p>
            <a:pPr algn="l"/>
            <a:endParaRPr lang="en-GB" sz="2000" dirty="0">
              <a:latin typeface="Arial Nova Cond" panose="020B0604020202020204" pitchFamily="34" charset="0"/>
            </a:endParaRPr>
          </a:p>
          <a:p>
            <a:pPr algn="l"/>
            <a:endParaRPr lang="en-GB" sz="2000" dirty="0">
              <a:latin typeface="Arial Nova Cond" panose="020B0604020202020204" pitchFamily="34" charset="0"/>
            </a:endParaRPr>
          </a:p>
          <a:p>
            <a:pPr algn="l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COMPILED BY CAITLINJESSICA</a:t>
            </a:r>
          </a:p>
          <a:p>
            <a:pPr algn="l"/>
            <a:endParaRPr lang="en-ZA" sz="2000" dirty="0"/>
          </a:p>
        </p:txBody>
      </p:sp>
      <p:pic>
        <p:nvPicPr>
          <p:cNvPr id="7" name="Picture 6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A41516DE-3FE0-43B3-86E5-D818B5A54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r="2744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544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D1DE5D0B-2E8A-4EB0-B0D7-7A63C0F6C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28767"/>
            <a:ext cx="11360239" cy="78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200" u="sng" dirty="0">
                <a:latin typeface="Franklin Gothic Demi Cond" panose="020B0706030402020204" pitchFamily="34" charset="0"/>
              </a:rPr>
              <a:t>Questions</a:t>
            </a:r>
            <a:endParaRPr sz="3200" u="sng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50382-D246-4A75-992F-8861FC989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36695"/>
              </p:ext>
            </p:extLst>
          </p:nvPr>
        </p:nvGraphicFramePr>
        <p:xfrm>
          <a:off x="303055" y="963339"/>
          <a:ext cx="11577245" cy="5584638"/>
        </p:xfrm>
        <a:graphic>
          <a:graphicData uri="http://schemas.openxmlformats.org/drawingml/2006/table">
            <a:tbl>
              <a:tblPr/>
              <a:tblGrid>
                <a:gridCol w="432994">
                  <a:extLst>
                    <a:ext uri="{9D8B030D-6E8A-4147-A177-3AD203B41FA5}">
                      <a16:colId xmlns:a16="http://schemas.microsoft.com/office/drawing/2014/main" val="504112323"/>
                    </a:ext>
                  </a:extLst>
                </a:gridCol>
                <a:gridCol w="5194124">
                  <a:extLst>
                    <a:ext uri="{9D8B030D-6E8A-4147-A177-3AD203B41FA5}">
                      <a16:colId xmlns:a16="http://schemas.microsoft.com/office/drawing/2014/main" val="3717804817"/>
                    </a:ext>
                  </a:extLst>
                </a:gridCol>
                <a:gridCol w="5407088">
                  <a:extLst>
                    <a:ext uri="{9D8B030D-6E8A-4147-A177-3AD203B41FA5}">
                      <a16:colId xmlns:a16="http://schemas.microsoft.com/office/drawing/2014/main" val="2412749061"/>
                    </a:ext>
                  </a:extLst>
                </a:gridCol>
                <a:gridCol w="543039">
                  <a:extLst>
                    <a:ext uri="{9D8B030D-6E8A-4147-A177-3AD203B41FA5}">
                      <a16:colId xmlns:a16="http://schemas.microsoft.com/office/drawing/2014/main" val="7478229"/>
                    </a:ext>
                  </a:extLst>
                </a:gridCol>
              </a:tblGrid>
              <a:tr h="2891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</a:t>
                      </a: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Identify three things that the poet knows he will have to give up once he embarks on his journey of protest.</a:t>
                      </a:r>
                      <a:endParaRPr lang="en-GB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(3)</a:t>
                      </a:r>
                      <a:endParaRPr lang="en-ZA" sz="1600" b="1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546751"/>
                  </a:ext>
                </a:extLst>
              </a:tr>
              <a:tr h="336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</a:t>
                      </a: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Match the lines in the table below with their literary characteristics:</a:t>
                      </a:r>
                      <a:endParaRPr lang="en-GB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(5)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15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ZA" sz="1800" b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Line(s)</a:t>
                      </a: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Literary characteristic</a:t>
                      </a: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ZA" sz="1600" b="1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600" b="1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63493"/>
                  </a:ext>
                </a:extLst>
              </a:tr>
              <a:tr h="239331">
                <a:tc>
                  <a:txBody>
                    <a:bodyPr/>
                    <a:lstStyle/>
                    <a:p>
                      <a:pPr fontAlgn="t"/>
                      <a:br>
                        <a:rPr lang="en-ZA" sz="1800" b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Line 7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Enjambment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ZA" sz="1600" b="1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600" b="1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83983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fontAlgn="t"/>
                      <a:br>
                        <a:rPr lang="en-ZA" sz="1800" b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Lines 3-4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Euphemism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ZA" sz="1600" b="1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600" b="1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419468"/>
                  </a:ext>
                </a:extLst>
              </a:tr>
              <a:tr h="104425">
                <a:tc>
                  <a:txBody>
                    <a:bodyPr/>
                    <a:lstStyle/>
                    <a:p>
                      <a:pPr fontAlgn="t"/>
                      <a:br>
                        <a:rPr lang="en-ZA" sz="1800" b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Line 13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Alliteration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(3)</a:t>
                      </a:r>
                      <a:endParaRPr lang="en-ZA" sz="1600" b="1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34671"/>
                  </a:ext>
                </a:extLst>
              </a:tr>
              <a:tr h="336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3.</a:t>
                      </a: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Discuss the context in which this poem was written.</a:t>
                      </a:r>
                      <a:endParaRPr lang="en-GB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(3)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086788"/>
                  </a:ext>
                </a:extLst>
              </a:tr>
              <a:tr h="3104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5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</a:t>
                      </a:r>
                      <a:endParaRPr lang="en-ZA" sz="20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5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What is the meaning of the last two lines of the poem?</a:t>
                      </a:r>
                      <a:endParaRPr lang="en-GB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(5)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659048"/>
                  </a:ext>
                </a:extLst>
              </a:tr>
              <a:tr h="4736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5.</a:t>
                      </a:r>
                      <a:endParaRPr lang="en-ZA" sz="20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Choose the answer that you think best sums up the main message of this poem from the options below:</a:t>
                      </a:r>
                      <a:endParaRPr lang="en-GB" sz="18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ZA" sz="1600" b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95493"/>
                  </a:ext>
                </a:extLst>
              </a:tr>
              <a:tr h="1062694">
                <a:tc>
                  <a:txBody>
                    <a:bodyPr/>
                    <a:lstStyle/>
                    <a:p>
                      <a:pPr fontAlgn="t"/>
                      <a:br>
                        <a:rPr lang="en-ZA" sz="2000" b="1" i="1" dirty="0">
                          <a:effectLst/>
                          <a:latin typeface="Arial Nova Cond" panose="020B0506020202020204" pitchFamily="34" charset="0"/>
                        </a:rPr>
                      </a:br>
                      <a:endParaRPr lang="en-ZA" sz="2000" b="1" i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The poem concentrates on the human aspects of this young freedom fighter, rather than his political intentions.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500" b="1" i="1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The poem expresses the anger that people felt about the inferiority of their education.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500" b="1" i="1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The poem expresses a longing for home and family life.</a:t>
                      </a:r>
                    </a:p>
                  </a:txBody>
                  <a:tcPr marL="33713" marR="33713" marT="22476" marB="22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(1)</a:t>
                      </a:r>
                      <a:endParaRPr lang="en-ZA" sz="1600" b="1" dirty="0"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33713" marR="33713" marT="22476" marB="224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0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0;p2">
            <a:extLst>
              <a:ext uri="{FF2B5EF4-FFF2-40B4-BE49-F238E27FC236}">
                <a16:creationId xmlns:a16="http://schemas.microsoft.com/office/drawing/2014/main" id="{1C5D0C49-984E-47BA-9FC9-8360A7E2D50D}"/>
              </a:ext>
            </a:extLst>
          </p:cNvPr>
          <p:cNvSpPr txBox="1">
            <a:spLocks/>
          </p:cNvSpPr>
          <p:nvPr/>
        </p:nvSpPr>
        <p:spPr>
          <a:xfrm>
            <a:off x="161947" y="1073150"/>
            <a:ext cx="7458053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tomorrow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i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travel on a road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that winds to the top of the hill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i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take with me only the sweet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memories of my youth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my heart aches for my mother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for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friday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nights with friends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around a table with the broad belch of beer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98A9F-D439-484A-A521-DB14E4EE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6" b="21296"/>
          <a:stretch/>
        </p:blipFill>
        <p:spPr>
          <a:xfrm>
            <a:off x="8089900" y="0"/>
            <a:ext cx="4102100" cy="3276600"/>
          </a:xfrm>
          <a:prstGeom prst="rect">
            <a:avLst/>
          </a:prstGeom>
        </p:spPr>
      </p:pic>
      <p:pic>
        <p:nvPicPr>
          <p:cNvPr id="5" name="Picture 4" descr="A picture containing outdoor, sunset, background, sun&#10;&#10;Description automatically generated">
            <a:extLst>
              <a:ext uri="{FF2B5EF4-FFF2-40B4-BE49-F238E27FC236}">
                <a16:creationId xmlns:a16="http://schemas.microsoft.com/office/drawing/2014/main" id="{08BE075B-DA1F-4803-9EA0-DE5E0B34F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10999" b="4125"/>
          <a:stretch/>
        </p:blipFill>
        <p:spPr>
          <a:xfrm>
            <a:off x="8089900" y="3241675"/>
            <a:ext cx="4102100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0;p2">
            <a:extLst>
              <a:ext uri="{FF2B5EF4-FFF2-40B4-BE49-F238E27FC236}">
                <a16:creationId xmlns:a16="http://schemas.microsoft.com/office/drawing/2014/main" id="{1C5D0C49-984E-47BA-9FC9-8360A7E2D50D}"/>
              </a:ext>
            </a:extLst>
          </p:cNvPr>
          <p:cNvSpPr txBox="1">
            <a:spLocks/>
          </p:cNvSpPr>
          <p:nvPr/>
        </p:nvSpPr>
        <p:spPr>
          <a:xfrm>
            <a:off x="4733947" y="1593850"/>
            <a:ext cx="7458053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i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ask only for a sad song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sung by a woman with downturned eyes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and strummed by an old man with 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a broken brow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o sing my sad song sing for me 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8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 Cond" panose="020B0706030402020204" pitchFamily="34" charset="0"/>
                <a:sym typeface="Arial"/>
              </a:rPr>
              <a:t> for my sunset is drenched with 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ECD10-4643-4F01-9E4D-3DA6B6607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/>
          <a:stretch/>
        </p:blipFill>
        <p:spPr>
          <a:xfrm rot="21435099">
            <a:off x="783473" y="3510458"/>
            <a:ext cx="3467098" cy="28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E5ED0FA-E851-495F-9116-B923052C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7586" b="7541"/>
          <a:stretch/>
        </p:blipFill>
        <p:spPr>
          <a:xfrm rot="21001485">
            <a:off x="489597" y="380341"/>
            <a:ext cx="2805786" cy="262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298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DB52-832B-4E94-B37D-A59EA030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highlight>
                  <a:srgbClr val="000000"/>
                </a:highlight>
                <a:latin typeface="Franklin Gothic Demi Cond" panose="020B0706030402020204" pitchFamily="34" charset="0"/>
              </a:rPr>
              <a:t>The Title </a:t>
            </a:r>
            <a:endParaRPr lang="en-ZA" sz="4800" dirty="0">
              <a:solidFill>
                <a:schemeClr val="bg1"/>
              </a:solidFill>
              <a:highlight>
                <a:srgbClr val="000000"/>
              </a:highlight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FEC2-BF60-4574-97D8-55AF86D8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137"/>
            <a:ext cx="10515600" cy="4351338"/>
          </a:xfrm>
        </p:spPr>
        <p:txBody>
          <a:bodyPr/>
          <a:lstStyle/>
          <a:p>
            <a:r>
              <a:rPr lang="en-GB" sz="3200" dirty="0">
                <a:latin typeface="Franklin Gothic Demi Cond" panose="020B0706030402020204" pitchFamily="34" charset="0"/>
              </a:rPr>
              <a:t>On 16 June 1976, high school children from Soweto marched to protest against the government law that their schooling had to be in Afrikaans.  </a:t>
            </a:r>
          </a:p>
          <a:p>
            <a:r>
              <a:rPr lang="en-GB" sz="3200" dirty="0">
                <a:latin typeface="Franklin Gothic Demi Cond" panose="020B0706030402020204" pitchFamily="34" charset="0"/>
              </a:rPr>
              <a:t>The police shot bullets and tear gas, and many were injured or killed. </a:t>
            </a:r>
          </a:p>
          <a:p>
            <a:r>
              <a:rPr lang="en-GB" sz="3200" dirty="0">
                <a:latin typeface="Franklin Gothic Demi Cond" panose="020B0706030402020204" pitchFamily="34" charset="0"/>
              </a:rPr>
              <a:t>In this poem, </a:t>
            </a:r>
            <a:r>
              <a:rPr lang="en-GB" sz="3200" dirty="0" err="1">
                <a:latin typeface="Franklin Gothic Demi Cond" panose="020B0706030402020204" pitchFamily="34" charset="0"/>
              </a:rPr>
              <a:t>Johennesse</a:t>
            </a:r>
            <a:r>
              <a:rPr lang="en-GB" sz="3200" dirty="0">
                <a:latin typeface="Franklin Gothic Demi Cond" panose="020B0706030402020204" pitchFamily="34" charset="0"/>
              </a:rPr>
              <a:t> imagines himself as one of those teenagers the day before the event, foreseeing the tragedy that will take place.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705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474B-50E3-416D-A98E-59DF5972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3497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highlight>
                  <a:srgbClr val="000000"/>
                </a:highlight>
                <a:latin typeface="Franklin Gothic Demi Cond" panose="020B0706030402020204" pitchFamily="34" charset="0"/>
              </a:rPr>
              <a:t>Structure</a:t>
            </a:r>
            <a:endParaRPr lang="en-ZA" sz="4800" dirty="0">
              <a:solidFill>
                <a:schemeClr val="bg1"/>
              </a:solidFill>
              <a:highlight>
                <a:srgbClr val="000000"/>
              </a:highlight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3F3D-632F-4407-AF31-50843450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60538"/>
            <a:ext cx="10998200" cy="4351338"/>
          </a:xfrm>
        </p:spPr>
        <p:txBody>
          <a:bodyPr/>
          <a:lstStyle/>
          <a:p>
            <a:r>
              <a:rPr lang="en-GB" sz="3600" dirty="0">
                <a:latin typeface="Franklin Gothic Demi Cond" panose="020B0706030402020204" pitchFamily="34" charset="0"/>
              </a:rPr>
              <a:t>The poem consists of 13 lines.</a:t>
            </a:r>
          </a:p>
          <a:p>
            <a:r>
              <a:rPr lang="en-GB" sz="3600" dirty="0">
                <a:latin typeface="Franklin Gothic Demi Cond" panose="020B0706030402020204" pitchFamily="34" charset="0"/>
              </a:rPr>
              <a:t>Rhyme Scheme: Free verse (no rhyming pattern).</a:t>
            </a:r>
          </a:p>
          <a:p>
            <a:r>
              <a:rPr lang="en-GB" sz="3600" dirty="0">
                <a:latin typeface="Franklin Gothic Demi Cond" panose="020B0706030402020204" pitchFamily="34" charset="0"/>
              </a:rPr>
              <a:t>Enjambment – sentences are not punctuated (implies confusion and uncertainty about the future). The speaker does not know what will happen.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881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D31D-CBAF-4027-9BB4-F3241250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0" y="923924"/>
            <a:ext cx="10363200" cy="1325563"/>
          </a:xfrm>
        </p:spPr>
        <p:txBody>
          <a:bodyPr/>
          <a:lstStyle/>
          <a:p>
            <a:r>
              <a:rPr lang="en-GB" u="sng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Word choice (diction)</a:t>
            </a:r>
            <a:endParaRPr lang="en-ZA" u="sng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80E2-FDEA-4E84-8A56-297A0657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700" y="2249487"/>
            <a:ext cx="10172700" cy="4351338"/>
          </a:xfrm>
          <a:noFill/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 tone is sad or mournful and is created by the diction.</a:t>
            </a:r>
          </a:p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 diction has a negative connotation: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Aches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 Sad Song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Downturned Eyes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 Broken Brow 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Drenched With Red (Implying Blood)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BF84B11-1866-4A22-B0DA-335643D7C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305"/>
          <a:stretch/>
        </p:blipFill>
        <p:spPr>
          <a:xfrm>
            <a:off x="0" y="0"/>
            <a:ext cx="346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C2CD-3147-4C3F-8962-0D4A3085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787400"/>
            <a:ext cx="8267700" cy="538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highlight>
                  <a:srgbClr val="000000"/>
                </a:highlight>
                <a:latin typeface="Franklin Gothic Demi Cond" panose="020B0706030402020204" pitchFamily="34" charset="0"/>
              </a:rPr>
              <a:t>Imagery</a:t>
            </a:r>
          </a:p>
          <a:p>
            <a:r>
              <a:rPr lang="en-GB" sz="3600" dirty="0">
                <a:latin typeface="Franklin Gothic Demi Cond" panose="020B0706030402020204" pitchFamily="34" charset="0"/>
              </a:rPr>
              <a:t>Imagery of mourning is created </a:t>
            </a:r>
            <a:r>
              <a:rPr lang="en-ZA" sz="3600" dirty="0">
                <a:latin typeface="Franklin Gothic Demi Cond" panose="020B0706030402020204" pitchFamily="34" charset="0"/>
              </a:rPr>
              <a:t>in lines 8 - 13</a:t>
            </a:r>
            <a:endParaRPr lang="en-GB" sz="3600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endParaRPr lang="en-GB" sz="3600" u="sng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highlight>
                  <a:srgbClr val="000000"/>
                </a:highlight>
                <a:latin typeface="Franklin Gothic Demi Cond" panose="020B0706030402020204" pitchFamily="34" charset="0"/>
              </a:rPr>
              <a:t>Figurative Language</a:t>
            </a:r>
          </a:p>
          <a:p>
            <a:r>
              <a:rPr lang="en-GB" sz="3600" dirty="0">
                <a:latin typeface="Franklin Gothic Demi Cond" panose="020B0706030402020204" pitchFamily="34" charset="0"/>
              </a:rPr>
              <a:t>Travelling on a road: road is a Metaphor for a choice</a:t>
            </a:r>
          </a:p>
          <a:p>
            <a:r>
              <a:rPr lang="en-GB" sz="3600" dirty="0">
                <a:latin typeface="Franklin Gothic Demi Cond" panose="020B0706030402020204" pitchFamily="34" charset="0"/>
              </a:rPr>
              <a:t>Symbolism: Drenched in red = drenched in blood.</a:t>
            </a:r>
          </a:p>
          <a:p>
            <a:endParaRPr lang="en-ZA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B369463-A8B1-45F7-A18D-3A3962102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7223"/>
          <a:stretch/>
        </p:blipFill>
        <p:spPr>
          <a:xfrm>
            <a:off x="8915400" y="0"/>
            <a:ext cx="290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table, red&#10;&#10;Description automatically generated">
            <a:extLst>
              <a:ext uri="{FF2B5EF4-FFF2-40B4-BE49-F238E27FC236}">
                <a16:creationId xmlns:a16="http://schemas.microsoft.com/office/drawing/2014/main" id="{DBFE2FE5-AA2F-4B82-AC8C-5E461AFFA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CD9FC-33DB-4B63-BE7F-802F148C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Theme</a:t>
            </a:r>
            <a:endParaRPr lang="en-ZA" sz="4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F31-0623-4256-8E6E-8AD86175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The horror that awaited young protesters on June 16</a:t>
            </a:r>
            <a:r>
              <a:rPr lang="en-GB" sz="32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It is told from the perspective of the young man who could possibly die in the violence that ensued on that day.</a:t>
            </a: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It is also a comment on cruelty of the apartheid regime</a:t>
            </a:r>
            <a:r>
              <a:rPr lang="en-GB" sz="3200" dirty="0">
                <a:latin typeface="Franklin Gothic Demi Cond" panose="020B0706030402020204" pitchFamily="34" charset="0"/>
              </a:rPr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064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4">
            <a:extLst>
              <a:ext uri="{FF2B5EF4-FFF2-40B4-BE49-F238E27FC236}">
                <a16:creationId xmlns:a16="http://schemas.microsoft.com/office/drawing/2014/main" id="{3A1B51FD-8E45-46D0-AD0C-974A0F0C6658}"/>
              </a:ext>
            </a:extLst>
          </p:cNvPr>
          <p:cNvSpPr txBox="1">
            <a:spLocks/>
          </p:cNvSpPr>
          <p:nvPr/>
        </p:nvSpPr>
        <p:spPr>
          <a:xfrm>
            <a:off x="4202483" y="279400"/>
            <a:ext cx="5803900" cy="62991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tomorrow </a:t>
            </a:r>
            <a:r>
              <a:rPr lang="en-GB" sz="20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travel on a road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that winds to the top of the hill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take with me only the sweet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memories of my youth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my heart aches for my mother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for </a:t>
            </a:r>
            <a:r>
              <a:rPr lang="en-GB" sz="20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friday</a:t>
            </a: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nights with friends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around a table with the broad belch of beer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ask only for a sad song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sung by a woman with downturned eyes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and strummed by an old man with 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a broken brow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o sing my sad song sing for me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for my sunset is drenched with red</a:t>
            </a:r>
          </a:p>
        </p:txBody>
      </p:sp>
      <p:sp>
        <p:nvSpPr>
          <p:cNvPr id="5" name="Google Shape;95;p4">
            <a:extLst>
              <a:ext uri="{FF2B5EF4-FFF2-40B4-BE49-F238E27FC236}">
                <a16:creationId xmlns:a16="http://schemas.microsoft.com/office/drawing/2014/main" id="{5748991C-1B12-4C33-822C-860E60301A78}"/>
              </a:ext>
            </a:extLst>
          </p:cNvPr>
          <p:cNvSpPr txBox="1"/>
          <p:nvPr/>
        </p:nvSpPr>
        <p:spPr>
          <a:xfrm>
            <a:off x="4867140" y="542920"/>
            <a:ext cx="1816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a </a:t>
            </a:r>
            <a:r>
              <a:rPr lang="en-GB" sz="1600" b="1" i="0" u="none" strike="noStrike" cap="none" dirty="0" err="1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twising</a:t>
            </a: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 route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6" name="Google Shape;96;p4">
            <a:extLst>
              <a:ext uri="{FF2B5EF4-FFF2-40B4-BE49-F238E27FC236}">
                <a16:creationId xmlns:a16="http://schemas.microsoft.com/office/drawing/2014/main" id="{9B430989-22F3-4B86-82ED-7D1E1F6AD561}"/>
              </a:ext>
            </a:extLst>
          </p:cNvPr>
          <p:cNvSpPr txBox="1"/>
          <p:nvPr/>
        </p:nvSpPr>
        <p:spPr>
          <a:xfrm>
            <a:off x="5442942" y="1901975"/>
            <a:ext cx="1816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a dull pain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7" name="Google Shape;97;p4">
            <a:extLst>
              <a:ext uri="{FF2B5EF4-FFF2-40B4-BE49-F238E27FC236}">
                <a16:creationId xmlns:a16="http://schemas.microsoft.com/office/drawing/2014/main" id="{F20709E2-62E6-41F7-A2A7-D59A4A2BAF57}"/>
              </a:ext>
            </a:extLst>
          </p:cNvPr>
          <p:cNvSpPr txBox="1"/>
          <p:nvPr/>
        </p:nvSpPr>
        <p:spPr>
          <a:xfrm>
            <a:off x="7325255" y="2829298"/>
            <a:ext cx="1816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Burp noisily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8" name="Google Shape;98;p4">
            <a:extLst>
              <a:ext uri="{FF2B5EF4-FFF2-40B4-BE49-F238E27FC236}">
                <a16:creationId xmlns:a16="http://schemas.microsoft.com/office/drawing/2014/main" id="{B12D26D9-8707-45AD-9BCD-1A7ACF075E00}"/>
              </a:ext>
            </a:extLst>
          </p:cNvPr>
          <p:cNvSpPr txBox="1"/>
          <p:nvPr/>
        </p:nvSpPr>
        <p:spPr>
          <a:xfrm>
            <a:off x="4586910" y="4191967"/>
            <a:ext cx="3404301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Sweeping fingers across strings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9" name="Google Shape;99;p4">
            <a:extLst>
              <a:ext uri="{FF2B5EF4-FFF2-40B4-BE49-F238E27FC236}">
                <a16:creationId xmlns:a16="http://schemas.microsoft.com/office/drawing/2014/main" id="{694C1ABD-CA69-422C-AB94-82F22EEDFF0D}"/>
              </a:ext>
            </a:extLst>
          </p:cNvPr>
          <p:cNvSpPr txBox="1"/>
          <p:nvPr/>
        </p:nvSpPr>
        <p:spPr>
          <a:xfrm>
            <a:off x="4805838" y="4657255"/>
            <a:ext cx="1816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Person’s forehead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0" name="Google Shape;100;p4">
            <a:extLst>
              <a:ext uri="{FF2B5EF4-FFF2-40B4-BE49-F238E27FC236}">
                <a16:creationId xmlns:a16="http://schemas.microsoft.com/office/drawing/2014/main" id="{86A48684-461A-47E4-BAFC-B89AF84B5FD8}"/>
              </a:ext>
            </a:extLst>
          </p:cNvPr>
          <p:cNvSpPr txBox="1"/>
          <p:nvPr/>
        </p:nvSpPr>
        <p:spPr>
          <a:xfrm>
            <a:off x="6053720" y="5559411"/>
            <a:ext cx="1816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5"/>
                </a:solidFill>
                <a:latin typeface="Arial Nova Cond" panose="020B0506020202020204" pitchFamily="34" charset="0"/>
                <a:ea typeface="Oswald"/>
                <a:cs typeface="Oswald"/>
                <a:sym typeface="Oswald"/>
              </a:rPr>
              <a:t>Soaked through</a:t>
            </a:r>
            <a:endParaRPr sz="1600" b="1" i="0" u="none" strike="noStrike" cap="none" dirty="0">
              <a:solidFill>
                <a:schemeClr val="accent5"/>
              </a:solidFill>
              <a:latin typeface="Arial Nova Cond" panose="020B05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01;p4">
            <a:extLst>
              <a:ext uri="{FF2B5EF4-FFF2-40B4-BE49-F238E27FC236}">
                <a16:creationId xmlns:a16="http://schemas.microsoft.com/office/drawing/2014/main" id="{510002F3-3A7F-4CFF-B7D9-4A7941E247F4}"/>
              </a:ext>
            </a:extLst>
          </p:cNvPr>
          <p:cNvSpPr/>
          <p:nvPr/>
        </p:nvSpPr>
        <p:spPr>
          <a:xfrm>
            <a:off x="244105" y="240400"/>
            <a:ext cx="3881137" cy="1367048"/>
          </a:xfrm>
          <a:prstGeom prst="wedgeRectCallout">
            <a:avLst>
              <a:gd name="adj1" fmla="val 66577"/>
              <a:gd name="adj2" fmla="val -1976"/>
            </a:avLst>
          </a:prstGeom>
          <a:solidFill>
            <a:srgbClr val="FFD85B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 1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•“Tomorrow” – refers to the day of the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protest.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</a:t>
            </a:r>
            <a:r>
              <a:rPr lang="en-GB" sz="1400" i="0" u="none" strike="noStrike" cap="none" dirty="0" err="1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i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” –alone, one person on journey. Suggests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acknowledgement of insignificance in comparison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situation.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•Written in present tense - sense of 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immediacy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.</a:t>
            </a:r>
            <a:endParaRPr sz="1400" b="1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102;p4">
            <a:extLst>
              <a:ext uri="{FF2B5EF4-FFF2-40B4-BE49-F238E27FC236}">
                <a16:creationId xmlns:a16="http://schemas.microsoft.com/office/drawing/2014/main" id="{10EBB26B-A2CC-454E-8AE4-9B51833E7F25}"/>
              </a:ext>
            </a:extLst>
          </p:cNvPr>
          <p:cNvSpPr/>
          <p:nvPr/>
        </p:nvSpPr>
        <p:spPr>
          <a:xfrm>
            <a:off x="8192505" y="114299"/>
            <a:ext cx="3881137" cy="1619251"/>
          </a:xfrm>
          <a:prstGeom prst="wedgeRectCallout">
            <a:avLst>
              <a:gd name="adj1" fmla="val -63687"/>
              <a:gd name="adj2" fmla="val 26340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 2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•“winds” – symbolise challenges/ difficulties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faced.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•“top of the hill” – symbolises end goal – to be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taught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in language of choice.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</a:t>
            </a:r>
            <a:r>
              <a:rPr lang="en-GB" sz="1400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Metaphor lines 1 - 2 :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Life compared to a  road - is a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journey.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03;p4">
            <a:extLst>
              <a:ext uri="{FF2B5EF4-FFF2-40B4-BE49-F238E27FC236}">
                <a16:creationId xmlns:a16="http://schemas.microsoft.com/office/drawing/2014/main" id="{7B4D3357-5A81-417A-9F5E-6F949916C55E}"/>
              </a:ext>
            </a:extLst>
          </p:cNvPr>
          <p:cNvSpPr/>
          <p:nvPr/>
        </p:nvSpPr>
        <p:spPr>
          <a:xfrm>
            <a:off x="8200937" y="1790585"/>
            <a:ext cx="3610892" cy="952379"/>
          </a:xfrm>
          <a:prstGeom prst="wedgeRectCallout">
            <a:avLst>
              <a:gd name="adj1" fmla="val -89276"/>
              <a:gd name="adj2" fmla="val -41562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Lines 3 – 4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O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nly thing he can take with on his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journey </a:t>
            </a: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-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the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memories he made.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•He is leaving his youth behind.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04;p4">
            <a:extLst>
              <a:ext uri="{FF2B5EF4-FFF2-40B4-BE49-F238E27FC236}">
                <a16:creationId xmlns:a16="http://schemas.microsoft.com/office/drawing/2014/main" id="{D06A4C06-A36C-460C-8B0C-1A7F3A55EC09}"/>
              </a:ext>
            </a:extLst>
          </p:cNvPr>
          <p:cNvSpPr/>
          <p:nvPr/>
        </p:nvSpPr>
        <p:spPr>
          <a:xfrm>
            <a:off x="264937" y="1898454"/>
            <a:ext cx="3881137" cy="1229084"/>
          </a:xfrm>
          <a:prstGeom prst="wedgeRectCallout">
            <a:avLst>
              <a:gd name="adj1" fmla="val 61206"/>
              <a:gd name="adj2" fmla="val -23846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Lines 4 – 5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•Emphasis on the human aspects of protest rather than political.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•The speaker worries about his mother and news of his death.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105;p4">
            <a:extLst>
              <a:ext uri="{FF2B5EF4-FFF2-40B4-BE49-F238E27FC236}">
                <a16:creationId xmlns:a16="http://schemas.microsoft.com/office/drawing/2014/main" id="{778D4775-B8B9-4640-8174-9528BF6F2AA1}"/>
              </a:ext>
            </a:extLst>
          </p:cNvPr>
          <p:cNvSpPr/>
          <p:nvPr/>
        </p:nvSpPr>
        <p:spPr>
          <a:xfrm>
            <a:off x="9085277" y="2799999"/>
            <a:ext cx="2988364" cy="629001"/>
          </a:xfrm>
          <a:prstGeom prst="wedgeRectCallout">
            <a:avLst>
              <a:gd name="adj1" fmla="val -67559"/>
              <a:gd name="adj2" fmla="val -38127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Lines 6 – 7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S</a:t>
            </a: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impler times in life (social aspect).    </a:t>
            </a:r>
            <a:endParaRPr sz="1400" i="0" u="none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106;p4">
            <a:extLst>
              <a:ext uri="{FF2B5EF4-FFF2-40B4-BE49-F238E27FC236}">
                <a16:creationId xmlns:a16="http://schemas.microsoft.com/office/drawing/2014/main" id="{BC650A2B-71DB-4E95-B682-A69A9F712E72}"/>
              </a:ext>
            </a:extLst>
          </p:cNvPr>
          <p:cNvSpPr/>
          <p:nvPr/>
        </p:nvSpPr>
        <p:spPr>
          <a:xfrm>
            <a:off x="283667" y="3272211"/>
            <a:ext cx="3880195" cy="2256134"/>
          </a:xfrm>
          <a:prstGeom prst="wedgeRectCallout">
            <a:avLst>
              <a:gd name="adj1" fmla="val 55868"/>
              <a:gd name="adj2" fmla="val -19112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 8 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•Wants “only a sad song” – only thing he wants from parents/adults during time of mourning for youth.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b="1" u="sng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 9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•“downturned eyes” – suggests grieving  and weeping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endParaRPr lang="en-GB" sz="1050" u="sng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b="1" u="sng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Lines 10 – 11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•“strummed” – Action of playing a stringed instrument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•“a broken brow” –(lines/creases on the forehead).  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      from grief / years of oppression.</a:t>
            </a:r>
            <a:endParaRPr lang="en-GB" sz="1400" u="sng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09;p4">
            <a:extLst>
              <a:ext uri="{FF2B5EF4-FFF2-40B4-BE49-F238E27FC236}">
                <a16:creationId xmlns:a16="http://schemas.microsoft.com/office/drawing/2014/main" id="{B9599208-9A6E-4AE8-B755-85340F819BE3}"/>
              </a:ext>
            </a:extLst>
          </p:cNvPr>
          <p:cNvSpPr/>
          <p:nvPr/>
        </p:nvSpPr>
        <p:spPr>
          <a:xfrm>
            <a:off x="8334375" y="4400933"/>
            <a:ext cx="3739266" cy="1220161"/>
          </a:xfrm>
          <a:prstGeom prst="wedgeRectCallout">
            <a:avLst>
              <a:gd name="adj1" fmla="val -71597"/>
              <a:gd name="adj2" fmla="val -1288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Lines 12 – 13</a:t>
            </a:r>
            <a:endParaRPr sz="1400" b="1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Not gentle death – drenched in red (blood).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Sunset symbolic for end.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en-GB" sz="1400" dirty="0">
                <a:solidFill>
                  <a:schemeClr val="dk1"/>
                </a:solidFill>
                <a:latin typeface="Franklin Gothic Demi Cond" panose="020B0706030402020204" pitchFamily="34" charset="0"/>
                <a:ea typeface="Oswald"/>
                <a:cs typeface="Oswald"/>
                <a:sym typeface="Oswald"/>
              </a:rPr>
              <a:t>Lives of many young people ended by police during protest that took place on June 16th.</a:t>
            </a:r>
            <a:endParaRPr sz="1400" i="0" u="sng" strike="noStrike" cap="none" dirty="0">
              <a:solidFill>
                <a:schemeClr val="dk1"/>
              </a:solidFill>
              <a:latin typeface="Franklin Gothic Demi Cond" panose="020B0706030402020204" pitchFamily="34" charset="0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7373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834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 Cond</vt:lpstr>
      <vt:lpstr>Calibri</vt:lpstr>
      <vt:lpstr>Calibri Light</vt:lpstr>
      <vt:lpstr>Franklin Gothic Demi Cond</vt:lpstr>
      <vt:lpstr>Office Theme</vt:lpstr>
      <vt:lpstr>A young man’s thoughts before June 16</vt:lpstr>
      <vt:lpstr>PowerPoint Presentation</vt:lpstr>
      <vt:lpstr>PowerPoint Presentation</vt:lpstr>
      <vt:lpstr>The Title </vt:lpstr>
      <vt:lpstr>Structure</vt:lpstr>
      <vt:lpstr>Word choice (diction)</vt:lpstr>
      <vt:lpstr>PowerPoint Presentation</vt:lpstr>
      <vt:lpstr>Theme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young man’s thoughts before June 16</dc:title>
  <dc:creator>Caity</dc:creator>
  <cp:lastModifiedBy>Caity</cp:lastModifiedBy>
  <cp:revision>18</cp:revision>
  <dcterms:created xsi:type="dcterms:W3CDTF">2020-03-27T12:10:26Z</dcterms:created>
  <dcterms:modified xsi:type="dcterms:W3CDTF">2020-04-28T11:25:26Z</dcterms:modified>
</cp:coreProperties>
</file>